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7"/>
  </p:notesMasterIdLst>
  <p:sldIdLst>
    <p:sldId id="296" r:id="rId5"/>
    <p:sldId id="300" r:id="rId6"/>
    <p:sldId id="302" r:id="rId7"/>
    <p:sldId id="257" r:id="rId8"/>
    <p:sldId id="301" r:id="rId9"/>
    <p:sldId id="278" r:id="rId10"/>
    <p:sldId id="279" r:id="rId11"/>
    <p:sldId id="280" r:id="rId12"/>
    <p:sldId id="281" r:id="rId13"/>
    <p:sldId id="282" r:id="rId14"/>
    <p:sldId id="303" r:id="rId15"/>
    <p:sldId id="291"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B756"/>
    <a:srgbClr val="2D91D6"/>
    <a:srgbClr val="3BEE62"/>
    <a:srgbClr val="CCE4F1"/>
    <a:srgbClr val="80BDD4"/>
    <a:srgbClr val="007A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68AAED-395A-5B4D-B5C5-C40B9BA3A9BE}" v="34" dt="2024-04-08T17:03:16.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20"/>
    <p:restoredTop sz="94694"/>
  </p:normalViewPr>
  <p:slideViewPr>
    <p:cSldViewPr snapToGrid="0" snapToObjects="1">
      <p:cViewPr varScale="1">
        <p:scale>
          <a:sx n="105" d="100"/>
          <a:sy n="105" d="100"/>
        </p:scale>
        <p:origin x="43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Trippier" userId="33b73082-37f2-4570-8c51-08cb49ca061a" providerId="ADAL" clId="{D668AAED-395A-5B4D-B5C5-C40B9BA3A9BE}"/>
    <pc:docChg chg="modSld">
      <pc:chgData name="Chloe Trippier" userId="33b73082-37f2-4570-8c51-08cb49ca061a" providerId="ADAL" clId="{D668AAED-395A-5B4D-B5C5-C40B9BA3A9BE}" dt="2024-04-08T17:03:16.459" v="16"/>
      <pc:docMkLst>
        <pc:docMk/>
      </pc:docMkLst>
      <pc:sldChg chg="modSp mod setBg">
        <pc:chgData name="Chloe Trippier" userId="33b73082-37f2-4570-8c51-08cb49ca061a" providerId="ADAL" clId="{D668AAED-395A-5B4D-B5C5-C40B9BA3A9BE}" dt="2024-04-08T17:02:35.245" v="2" actId="207"/>
        <pc:sldMkLst>
          <pc:docMk/>
          <pc:sldMk cId="0" sldId="257"/>
        </pc:sldMkLst>
        <pc:spChg chg="mod">
          <ac:chgData name="Chloe Trippier" userId="33b73082-37f2-4570-8c51-08cb49ca061a" providerId="ADAL" clId="{D668AAED-395A-5B4D-B5C5-C40B9BA3A9BE}" dt="2024-04-08T17:02:35.245" v="2" actId="207"/>
          <ac:spMkLst>
            <pc:docMk/>
            <pc:sldMk cId="0" sldId="257"/>
            <ac:spMk id="3" creationId="{C9DE7966-ED74-1E17-2F62-250BF6469052}"/>
          </ac:spMkLst>
        </pc:spChg>
      </pc:sldChg>
      <pc:sldChg chg="modSp mod">
        <pc:chgData name="Chloe Trippier" userId="33b73082-37f2-4570-8c51-08cb49ca061a" providerId="ADAL" clId="{D668AAED-395A-5B4D-B5C5-C40B9BA3A9BE}" dt="2024-04-08T17:02:44.777" v="5" actId="207"/>
        <pc:sldMkLst>
          <pc:docMk/>
          <pc:sldMk cId="1664050518" sldId="278"/>
        </pc:sldMkLst>
        <pc:spChg chg="mod">
          <ac:chgData name="Chloe Trippier" userId="33b73082-37f2-4570-8c51-08cb49ca061a" providerId="ADAL" clId="{D668AAED-395A-5B4D-B5C5-C40B9BA3A9BE}" dt="2024-04-08T17:02:44.777" v="5" actId="207"/>
          <ac:spMkLst>
            <pc:docMk/>
            <pc:sldMk cId="1664050518" sldId="278"/>
            <ac:spMk id="28" creationId="{E656213F-F5F3-250B-38C7-0550645645DC}"/>
          </ac:spMkLst>
        </pc:spChg>
      </pc:sldChg>
      <pc:sldChg chg="modSp mod setBg">
        <pc:chgData name="Chloe Trippier" userId="33b73082-37f2-4570-8c51-08cb49ca061a" providerId="ADAL" clId="{D668AAED-395A-5B4D-B5C5-C40B9BA3A9BE}" dt="2024-04-08T17:02:53.582" v="8" actId="207"/>
        <pc:sldMkLst>
          <pc:docMk/>
          <pc:sldMk cId="3393566346" sldId="279"/>
        </pc:sldMkLst>
        <pc:spChg chg="mod">
          <ac:chgData name="Chloe Trippier" userId="33b73082-37f2-4570-8c51-08cb49ca061a" providerId="ADAL" clId="{D668AAED-395A-5B4D-B5C5-C40B9BA3A9BE}" dt="2024-04-08T17:02:53.582" v="8" actId="207"/>
          <ac:spMkLst>
            <pc:docMk/>
            <pc:sldMk cId="3393566346" sldId="279"/>
            <ac:spMk id="2" creationId="{6ADF1AAE-778C-9617-2FA5-9E12779530ED}"/>
          </ac:spMkLst>
        </pc:spChg>
      </pc:sldChg>
      <pc:sldChg chg="setBg">
        <pc:chgData name="Chloe Trippier" userId="33b73082-37f2-4570-8c51-08cb49ca061a" providerId="ADAL" clId="{D668AAED-395A-5B4D-B5C5-C40B9BA3A9BE}" dt="2024-04-08T17:02:59.993" v="10"/>
        <pc:sldMkLst>
          <pc:docMk/>
          <pc:sldMk cId="964918642" sldId="280"/>
        </pc:sldMkLst>
      </pc:sldChg>
      <pc:sldChg chg="modSp mod">
        <pc:chgData name="Chloe Trippier" userId="33b73082-37f2-4570-8c51-08cb49ca061a" providerId="ADAL" clId="{D668AAED-395A-5B4D-B5C5-C40B9BA3A9BE}" dt="2024-04-08T17:03:03.301" v="11" actId="207"/>
        <pc:sldMkLst>
          <pc:docMk/>
          <pc:sldMk cId="1009378953" sldId="281"/>
        </pc:sldMkLst>
        <pc:spChg chg="mod">
          <ac:chgData name="Chloe Trippier" userId="33b73082-37f2-4570-8c51-08cb49ca061a" providerId="ADAL" clId="{D668AAED-395A-5B4D-B5C5-C40B9BA3A9BE}" dt="2024-04-08T17:03:03.301" v="11" actId="207"/>
          <ac:spMkLst>
            <pc:docMk/>
            <pc:sldMk cId="1009378953" sldId="281"/>
            <ac:spMk id="2" creationId="{BC0E726A-5BBA-B8E5-54B0-1E85842FE8C0}"/>
          </ac:spMkLst>
        </pc:spChg>
      </pc:sldChg>
      <pc:sldChg chg="modSp mod setBg">
        <pc:chgData name="Chloe Trippier" userId="33b73082-37f2-4570-8c51-08cb49ca061a" providerId="ADAL" clId="{D668AAED-395A-5B4D-B5C5-C40B9BA3A9BE}" dt="2024-04-08T17:03:11.452" v="14" actId="207"/>
        <pc:sldMkLst>
          <pc:docMk/>
          <pc:sldMk cId="3288493518" sldId="282"/>
        </pc:sldMkLst>
        <pc:spChg chg="mod">
          <ac:chgData name="Chloe Trippier" userId="33b73082-37f2-4570-8c51-08cb49ca061a" providerId="ADAL" clId="{D668AAED-395A-5B4D-B5C5-C40B9BA3A9BE}" dt="2024-04-08T17:03:11.452" v="14" actId="207"/>
          <ac:spMkLst>
            <pc:docMk/>
            <pc:sldMk cId="3288493518" sldId="282"/>
            <ac:spMk id="14" creationId="{C7899534-37B1-02F0-0980-656741C04A31}"/>
          </ac:spMkLst>
        </pc:spChg>
      </pc:sldChg>
      <pc:sldChg chg="setBg">
        <pc:chgData name="Chloe Trippier" userId="33b73082-37f2-4570-8c51-08cb49ca061a" providerId="ADAL" clId="{D668AAED-395A-5B4D-B5C5-C40B9BA3A9BE}" dt="2024-04-08T17:02:40.745" v="4"/>
        <pc:sldMkLst>
          <pc:docMk/>
          <pc:sldMk cId="1754995416" sldId="301"/>
        </pc:sldMkLst>
      </pc:sldChg>
      <pc:sldChg chg="setBg">
        <pc:chgData name="Chloe Trippier" userId="33b73082-37f2-4570-8c51-08cb49ca061a" providerId="ADAL" clId="{D668AAED-395A-5B4D-B5C5-C40B9BA3A9BE}" dt="2024-04-08T17:03:16.459" v="16"/>
        <pc:sldMkLst>
          <pc:docMk/>
          <pc:sldMk cId="776061920" sldId="30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2/13/2025</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extLst>
      <p:ext uri="{BB962C8B-B14F-4D97-AF65-F5344CB8AC3E}">
        <p14:creationId xmlns:p14="http://schemas.microsoft.com/office/powerpoint/2010/main" val="279269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3</a:t>
            </a:fld>
            <a:endParaRPr lang="en-US" altLang="en-US"/>
          </a:p>
        </p:txBody>
      </p:sp>
    </p:spTree>
    <p:extLst>
      <p:ext uri="{BB962C8B-B14F-4D97-AF65-F5344CB8AC3E}">
        <p14:creationId xmlns:p14="http://schemas.microsoft.com/office/powerpoint/2010/main" val="2291949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2/13/2025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2/13/2025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2/13/2025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2/13/2025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www.statwarscompetition.com/climatechalleng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https://www.youtube.com/embed/TUy9qNe92v8?feature=oembed" TargetMode="External"/><Relationship Id="rId6" Type="http://schemas.openxmlformats.org/officeDocument/2006/relationships/image" Target="../media/image5.emf"/><Relationship Id="rId5" Type="http://schemas.openxmlformats.org/officeDocument/2006/relationships/image" Target="../media/image13.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58104" y="2690144"/>
            <a:ext cx="4488994" cy="1092607"/>
          </a:xfrm>
          <a:prstGeom prst="rect">
            <a:avLst/>
          </a:prstGeom>
          <a:noFill/>
        </p:spPr>
        <p:txBody>
          <a:bodyPr wrap="square" rtlCol="0">
            <a:spAutoFit/>
          </a:bodyPr>
          <a:lstStyle/>
          <a:p>
            <a:r>
              <a:rPr lang="en-GB" sz="1300" b="1" dirty="0">
                <a:solidFill>
                  <a:schemeClr val="bg1"/>
                </a:solidFill>
                <a:latin typeface="Ubuntu" panose="020B0504030602030204" pitchFamily="34" charset="0"/>
                <a:ea typeface="Arial" panose="020B0604020202020204" pitchFamily="34" charset="0"/>
              </a:rPr>
              <a:t>Lesson Three: Calculating your Carbon Footprint </a:t>
            </a:r>
          </a:p>
          <a:p>
            <a:r>
              <a:rPr lang="en-GB" sz="1300" b="1" dirty="0">
                <a:solidFill>
                  <a:schemeClr val="bg1"/>
                </a:solidFill>
                <a:latin typeface="Ubuntu" panose="020B0504030602030204" pitchFamily="34" charset="0"/>
                <a:ea typeface="Arial" panose="020B0604020202020204" pitchFamily="34" charset="0"/>
              </a:rPr>
              <a:t>Lesson Four: Preparing Data &amp; Descriptive Analysis</a:t>
            </a:r>
          </a:p>
          <a:p>
            <a:r>
              <a:rPr lang="en-GB" sz="1300" b="1" dirty="0">
                <a:solidFill>
                  <a:schemeClr val="bg1"/>
                </a:solidFill>
                <a:latin typeface="Ubuntu" panose="020B0504030602030204" pitchFamily="34" charset="0"/>
                <a:ea typeface="Arial" panose="020B0604020202020204" pitchFamily="34" charset="0"/>
              </a:rPr>
              <a:t>Lesson Five: Presenting Data </a:t>
            </a:r>
          </a:p>
          <a:p>
            <a:r>
              <a:rPr lang="en-GB" sz="1300" b="1" dirty="0">
                <a:solidFill>
                  <a:schemeClr val="bg1"/>
                </a:solidFill>
                <a:latin typeface="Ubuntu" panose="020B0504030602030204" pitchFamily="34" charset="0"/>
                <a:ea typeface="Arial" panose="020B0604020202020204" pitchFamily="34" charset="0"/>
              </a:rPr>
              <a:t>Lesson Six: Further Research</a:t>
            </a:r>
          </a:p>
          <a:p>
            <a:endParaRPr lang="en-GB" sz="1300" b="1" dirty="0">
              <a:solidFill>
                <a:schemeClr val="bg1"/>
              </a:solidFill>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58104" y="1344818"/>
            <a:ext cx="204992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STEP 2:</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Calculate and Analyse your Carbon Footprint. </a:t>
            </a: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23916" y="3637360"/>
            <a:ext cx="380983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045752" y="1266756"/>
            <a:ext cx="679734" cy="715890"/>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pic>
        <p:nvPicPr>
          <p:cNvPr id="2" name="Picture 1">
            <a:extLst>
              <a:ext uri="{FF2B5EF4-FFF2-40B4-BE49-F238E27FC236}">
                <a16:creationId xmlns:a16="http://schemas.microsoft.com/office/drawing/2014/main" id="{6754AAFC-0687-6071-4CF2-A65414663450}"/>
              </a:ext>
            </a:extLst>
          </p:cNvPr>
          <p:cNvPicPr>
            <a:picLocks noChangeAspect="1"/>
          </p:cNvPicPr>
          <p:nvPr/>
        </p:nvPicPr>
        <p:blipFill>
          <a:blip r:embed="rId7"/>
          <a:stretch>
            <a:fillRect/>
          </a:stretch>
        </p:blipFill>
        <p:spPr>
          <a:xfrm>
            <a:off x="187099" y="3674878"/>
            <a:ext cx="2238321" cy="697798"/>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EC43BD15-EE9D-FC4B-E588-9C2D42CA6AF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6751" y="4254000"/>
            <a:ext cx="1999015" cy="508731"/>
          </a:xfrm>
          <a:prstGeom prst="rect">
            <a:avLst/>
          </a:prstGeom>
        </p:spPr>
      </p:pic>
      <p:sp>
        <p:nvSpPr>
          <p:cNvPr id="5" name="TextBox 4">
            <a:extLst>
              <a:ext uri="{FF2B5EF4-FFF2-40B4-BE49-F238E27FC236}">
                <a16:creationId xmlns:a16="http://schemas.microsoft.com/office/drawing/2014/main" id="{600C0CF6-9954-F607-BCB4-468CA00079EF}"/>
              </a:ext>
            </a:extLst>
          </p:cNvPr>
          <p:cNvSpPr txBox="1"/>
          <p:nvPr/>
        </p:nvSpPr>
        <p:spPr>
          <a:xfrm>
            <a:off x="306751" y="4708730"/>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68323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C7899534-37B1-02F0-0980-656741C04A31}"/>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MANIFESTO PLEDGE</a:t>
            </a:r>
          </a:p>
        </p:txBody>
      </p:sp>
      <p:pic>
        <p:nvPicPr>
          <p:cNvPr id="5" name="Picture 4">
            <a:extLst>
              <a:ext uri="{FF2B5EF4-FFF2-40B4-BE49-F238E27FC236}">
                <a16:creationId xmlns:a16="http://schemas.microsoft.com/office/drawing/2014/main" id="{E27D4FB6-2E78-6669-36F5-A7727AC13F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sp>
        <p:nvSpPr>
          <p:cNvPr id="7" name="TextBox 6">
            <a:extLst>
              <a:ext uri="{FF2B5EF4-FFF2-40B4-BE49-F238E27FC236}">
                <a16:creationId xmlns:a16="http://schemas.microsoft.com/office/drawing/2014/main" id="{B99CBAC1-0912-73CC-45CD-D895246078F8}"/>
              </a:ext>
            </a:extLst>
          </p:cNvPr>
          <p:cNvSpPr txBox="1"/>
          <p:nvPr/>
        </p:nvSpPr>
        <p:spPr>
          <a:xfrm>
            <a:off x="292202" y="1249702"/>
            <a:ext cx="8126413" cy="2996141"/>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What will you commit to changing (CHOOSE 3 THINGS) </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How will you change? </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Why do you feel strongly about these?</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What impact will your changes have?</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What strategies will support your campaign for change to encourage others to follow your lead? </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What data will you include to support you with this?</a:t>
            </a:r>
          </a:p>
          <a:p>
            <a:pPr marL="342900" indent="-342900" eaLnBrk="1" fontAlgn="auto" hangingPunct="1">
              <a:lnSpc>
                <a:spcPct val="150000"/>
              </a:lnSpc>
              <a:spcBef>
                <a:spcPts val="0"/>
              </a:spcBef>
              <a:spcAft>
                <a:spcPts val="0"/>
              </a:spcAft>
              <a:buSzPct val="200000"/>
              <a:buBlip>
                <a:blip r:embed="rId4"/>
              </a:buBlip>
              <a:defRPr/>
            </a:pPr>
            <a:endParaRPr lang="en-US" sz="1600" dirty="0">
              <a:solidFill>
                <a:schemeClr val="bg2">
                  <a:lumMod val="25000"/>
                </a:schemeClr>
              </a:solidFill>
              <a:latin typeface="Ubuntu" panose="020B0504030602030204" pitchFamily="34" charset="0"/>
            </a:endParaRPr>
          </a:p>
        </p:txBody>
      </p:sp>
      <p:pic>
        <p:nvPicPr>
          <p:cNvPr id="2" name="Picture 1">
            <a:extLst>
              <a:ext uri="{FF2B5EF4-FFF2-40B4-BE49-F238E27FC236}">
                <a16:creationId xmlns:a16="http://schemas.microsoft.com/office/drawing/2014/main" id="{CFA155F5-4A22-96CD-4AC8-5418ECEB88F3}"/>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4EE16DB7-E942-FD5F-9726-41F675018AF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46741A59-D1F6-B144-3481-CC4C5BE76903}"/>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288493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317E22-A64B-BC3F-F7CD-34117BA881E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SOME SUGGESTIONS FOR CHANGE</a:t>
            </a:r>
          </a:p>
        </p:txBody>
      </p:sp>
      <p:pic>
        <p:nvPicPr>
          <p:cNvPr id="9" name="Picture 8">
            <a:extLst>
              <a:ext uri="{FF2B5EF4-FFF2-40B4-BE49-F238E27FC236}">
                <a16:creationId xmlns:a16="http://schemas.microsoft.com/office/drawing/2014/main" id="{D503BF4E-5454-2CAD-EACF-D2B3F5D52F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sp>
        <p:nvSpPr>
          <p:cNvPr id="10" name="TextBox 9">
            <a:extLst>
              <a:ext uri="{FF2B5EF4-FFF2-40B4-BE49-F238E27FC236}">
                <a16:creationId xmlns:a16="http://schemas.microsoft.com/office/drawing/2014/main" id="{23322CDE-848A-8CA8-C08F-9D5EF6572055}"/>
              </a:ext>
            </a:extLst>
          </p:cNvPr>
          <p:cNvSpPr txBox="1"/>
          <p:nvPr/>
        </p:nvSpPr>
        <p:spPr>
          <a:xfrm>
            <a:off x="292202" y="1249702"/>
            <a:ext cx="8126413" cy="3365473"/>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Only have lights on when you are in a room and it’s dark.</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Instead of getting a car to school, walk or cycle or even create a walking group with many pupils that live on the same route to school.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Where possible, eat items that are grown locally instead of buying foods that are imported from far away.</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Use aluminum bottles and refill them instead of buying plastic ones.</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Donate your clothes so that less new clothes need to be made and shipped around the world.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Any more?</a:t>
            </a:r>
          </a:p>
          <a:p>
            <a:pPr marL="342900" indent="-342900" eaLnBrk="1" fontAlgn="auto" hangingPunct="1">
              <a:lnSpc>
                <a:spcPct val="150000"/>
              </a:lnSpc>
              <a:spcBef>
                <a:spcPts val="0"/>
              </a:spcBef>
              <a:spcAft>
                <a:spcPts val="0"/>
              </a:spcAft>
              <a:buSzPct val="200000"/>
              <a:buBlip>
                <a:blip r:embed="rId4"/>
              </a:buBlip>
              <a:defRPr/>
            </a:pPr>
            <a:endParaRPr lang="en-US" sz="1600" dirty="0">
              <a:solidFill>
                <a:schemeClr val="bg2">
                  <a:lumMod val="25000"/>
                </a:schemeClr>
              </a:solidFill>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endParaRPr lang="en-US" sz="1600" dirty="0">
              <a:solidFill>
                <a:schemeClr val="bg2">
                  <a:lumMod val="25000"/>
                </a:schemeClr>
              </a:solidFill>
              <a:latin typeface="Ubuntu" panose="020B0504030602030204" pitchFamily="34" charset="0"/>
            </a:endParaRPr>
          </a:p>
        </p:txBody>
      </p:sp>
      <p:pic>
        <p:nvPicPr>
          <p:cNvPr id="2" name="Picture 1">
            <a:extLst>
              <a:ext uri="{FF2B5EF4-FFF2-40B4-BE49-F238E27FC236}">
                <a16:creationId xmlns:a16="http://schemas.microsoft.com/office/drawing/2014/main" id="{F2043057-3F5E-097A-9A15-19BB0F0DE13C}"/>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2D9824BA-2163-A893-CED1-C0E1305986B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138DB245-0C5C-98C3-2942-F2C50D6E97EB}"/>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776061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9B84BAB-9C0F-9101-0B6A-6EE119612BF0}"/>
              </a:ext>
            </a:extLst>
          </p:cNvPr>
          <p:cNvSpPr txBox="1"/>
          <p:nvPr/>
        </p:nvSpPr>
        <p:spPr>
          <a:xfrm>
            <a:off x="316969" y="2094290"/>
            <a:ext cx="5505855" cy="307777"/>
          </a:xfrm>
          <a:prstGeom prst="rect">
            <a:avLst/>
          </a:prstGeom>
          <a:noFill/>
        </p:spPr>
        <p:txBody>
          <a:bodyPr wrap="square" rtlCol="0">
            <a:spAutoFit/>
          </a:bodyPr>
          <a:lstStyle/>
          <a:p>
            <a:r>
              <a:rPr lang="en-GB" sz="1400" b="1" dirty="0">
                <a:solidFill>
                  <a:schemeClr val="bg1"/>
                </a:solidFill>
                <a:latin typeface="Ubuntu" panose="020B0504030602030204" pitchFamily="34" charset="0"/>
                <a:ea typeface="Arial" panose="020B0604020202020204" pitchFamily="34" charset="0"/>
              </a:rPr>
              <a:t>You should now have a greater understanding of:</a:t>
            </a:r>
          </a:p>
        </p:txBody>
      </p:sp>
      <p:sp>
        <p:nvSpPr>
          <p:cNvPr id="32" name="TextBox 31">
            <a:extLst>
              <a:ext uri="{FF2B5EF4-FFF2-40B4-BE49-F238E27FC236}">
                <a16:creationId xmlns:a16="http://schemas.microsoft.com/office/drawing/2014/main" id="{B8D162C2-133A-364C-A0CE-B91119A21DCF}"/>
              </a:ext>
            </a:extLst>
          </p:cNvPr>
          <p:cNvSpPr txBox="1"/>
          <p:nvPr/>
        </p:nvSpPr>
        <p:spPr>
          <a:xfrm>
            <a:off x="316969" y="1347881"/>
            <a:ext cx="384696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Summary:</a:t>
            </a:r>
            <a:endParaRPr lang="en-US" sz="3800" b="1" dirty="0">
              <a:solidFill>
                <a:schemeClr val="bg1"/>
              </a:solidFill>
              <a:latin typeface="Arial" panose="020B0604020202020204" pitchFamily="34" charset="0"/>
              <a:cs typeface="Arial" panose="020B0604020202020204" pitchFamily="34" charset="0"/>
            </a:endParaRPr>
          </a:p>
        </p:txBody>
      </p:sp>
      <p:pic>
        <p:nvPicPr>
          <p:cNvPr id="33" name="Picture 32">
            <a:extLst>
              <a:ext uri="{FF2B5EF4-FFF2-40B4-BE49-F238E27FC236}">
                <a16:creationId xmlns:a16="http://schemas.microsoft.com/office/drawing/2014/main" id="{CC2C0DED-875D-3A06-36AF-F6029ACCDB3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34" name="Picture 33">
            <a:extLst>
              <a:ext uri="{FF2B5EF4-FFF2-40B4-BE49-F238E27FC236}">
                <a16:creationId xmlns:a16="http://schemas.microsoft.com/office/drawing/2014/main" id="{EF92219D-EAC9-B6DA-7F96-F65B66F75A9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2703599" y="1278480"/>
            <a:ext cx="679734" cy="715890"/>
          </a:xfrm>
          <a:prstGeom prst="rect">
            <a:avLst/>
          </a:prstGeom>
        </p:spPr>
      </p:pic>
      <p:pic>
        <p:nvPicPr>
          <p:cNvPr id="35" name="Picture 34">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77821" y="2462937"/>
            <a:ext cx="5505855" cy="2523768"/>
          </a:xfrm>
          <a:prstGeom prst="rect">
            <a:avLst/>
          </a:prstGeom>
          <a:noFill/>
        </p:spPr>
        <p:txBody>
          <a:bodyPr wrap="square" rtlCol="0">
            <a:spAutoFit/>
          </a:bodyPr>
          <a:lstStyle/>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Additional research to support your findings.  </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On suitable data to support your project. </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The 3 areas you will personally change and create your Climate Change Manifesto.</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a:buSzPct val="200000"/>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a:buSzPct val="200000"/>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 </a:t>
            </a:r>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US" sz="1600" dirty="0">
              <a:solidFill>
                <a:schemeClr val="bg1"/>
              </a:solidFill>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a:stretch>
            <a:fillRect/>
          </a:stretch>
        </p:blipFill>
        <p:spPr>
          <a:xfrm>
            <a:off x="4703663" y="260620"/>
            <a:ext cx="2238321" cy="697798"/>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22B83B03-C31B-F71E-CFFA-027523B63F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53135" y="322886"/>
            <a:ext cx="1999015" cy="508731"/>
          </a:xfrm>
          <a:prstGeom prst="rect">
            <a:avLst/>
          </a:prstGeom>
        </p:spPr>
      </p:pic>
      <p:sp>
        <p:nvSpPr>
          <p:cNvPr id="2" name="TextBox 1">
            <a:extLst>
              <a:ext uri="{FF2B5EF4-FFF2-40B4-BE49-F238E27FC236}">
                <a16:creationId xmlns:a16="http://schemas.microsoft.com/office/drawing/2014/main" id="{A2C857F2-FDF9-24D2-6758-A704458EC2EF}"/>
              </a:ext>
            </a:extLst>
          </p:cNvPr>
          <p:cNvSpPr txBox="1"/>
          <p:nvPr/>
        </p:nvSpPr>
        <p:spPr>
          <a:xfrm>
            <a:off x="103264" y="4774515"/>
            <a:ext cx="5200670" cy="5078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154724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87785" y="1046740"/>
            <a:ext cx="8243863" cy="1323439"/>
          </a:xfrm>
          <a:prstGeom prst="rect">
            <a:avLst/>
          </a:prstGeom>
          <a:noFill/>
        </p:spPr>
        <p:txBody>
          <a:bodyPr wrap="square" rtlCol="0">
            <a:spAutoFit/>
          </a:bodyPr>
          <a:lstStyle/>
          <a:p>
            <a:r>
              <a:rPr lang="en-GB" sz="1600" b="1" dirty="0">
                <a:solidFill>
                  <a:srgbClr val="6CB756"/>
                </a:solidFill>
                <a:latin typeface="Ubuntu" panose="020B0504030602030204" pitchFamily="34" charset="0"/>
                <a:ea typeface="Arial" panose="020B0604020202020204" pitchFamily="34" charset="0"/>
              </a:rPr>
              <a:t>Lesson Three: Calculating your Carbon Footprint </a:t>
            </a:r>
          </a:p>
          <a:p>
            <a:r>
              <a:rPr lang="en-GB" sz="1600" b="1" dirty="0">
                <a:solidFill>
                  <a:srgbClr val="6CB756"/>
                </a:solidFill>
                <a:latin typeface="Ubuntu" panose="020B0504030602030204" pitchFamily="34" charset="0"/>
                <a:ea typeface="Arial" panose="020B0604020202020204" pitchFamily="34" charset="0"/>
              </a:rPr>
              <a:t>Lesson Four: Preparing Data &amp; Descriptive Analysis</a:t>
            </a:r>
          </a:p>
          <a:p>
            <a:r>
              <a:rPr lang="en-GB" sz="1600" b="1" dirty="0">
                <a:solidFill>
                  <a:srgbClr val="6CB756"/>
                </a:solidFill>
                <a:latin typeface="Ubuntu" panose="020B0504030602030204" pitchFamily="34" charset="0"/>
                <a:ea typeface="Arial" panose="020B0604020202020204" pitchFamily="34" charset="0"/>
              </a:rPr>
              <a:t>Lesson Five: Presenting Data </a:t>
            </a:r>
          </a:p>
          <a:p>
            <a:r>
              <a:rPr lang="en-GB" sz="1600" b="1" dirty="0">
                <a:latin typeface="Ubuntu" panose="020B0504030602030204" pitchFamily="34" charset="0"/>
                <a:ea typeface="Arial" panose="020B0604020202020204" pitchFamily="34" charset="0"/>
              </a:rPr>
              <a:t>Lesson Six: Further Research</a:t>
            </a:r>
          </a:p>
          <a:p>
            <a:endParaRPr lang="en-GB" sz="1600" b="1" dirty="0">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680802" y="269023"/>
            <a:ext cx="2049928"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STEP 2:</a:t>
            </a:r>
            <a:endParaRPr lang="en-US" sz="20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3646600" y="330579"/>
            <a:ext cx="5497400" cy="338554"/>
          </a:xfrm>
          <a:prstGeom prst="rect">
            <a:avLst/>
          </a:prstGeom>
          <a:noFill/>
        </p:spPr>
        <p:txBody>
          <a:bodyPr wrap="square" rtlCol="0">
            <a:spAutoFit/>
          </a:bodyPr>
          <a:lstStyle/>
          <a:p>
            <a:r>
              <a:rPr lang="en-GB" sz="1600" b="1" dirty="0">
                <a:solidFill>
                  <a:schemeClr val="bg1"/>
                </a:solidFill>
                <a:latin typeface="Ubuntu" panose="020B0504030602030204" pitchFamily="34" charset="0"/>
                <a:ea typeface="Ubuntu" panose="020B0504030602030204" pitchFamily="34" charset="0"/>
                <a:cs typeface="Ubuntu" panose="020B0504030602030204" pitchFamily="34" charset="0"/>
              </a:rPr>
              <a:t>Calculate and Analyse your Carbon Footprint. </a:t>
            </a:r>
          </a:p>
        </p:txBody>
      </p:sp>
      <p:sp>
        <p:nvSpPr>
          <p:cNvPr id="2" name="TextBox 1">
            <a:extLst>
              <a:ext uri="{FF2B5EF4-FFF2-40B4-BE49-F238E27FC236}">
                <a16:creationId xmlns:a16="http://schemas.microsoft.com/office/drawing/2014/main" id="{24CB3574-E830-576D-0CF2-B245BE57955D}"/>
              </a:ext>
            </a:extLst>
          </p:cNvPr>
          <p:cNvSpPr txBox="1"/>
          <p:nvPr/>
        </p:nvSpPr>
        <p:spPr>
          <a:xfrm>
            <a:off x="287785" y="2169284"/>
            <a:ext cx="4442945" cy="2446824"/>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a:t>
            </a:r>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Collate and input your own data from Audit Worksheets into the Carbon Footprint Calculator. </a:t>
            </a:r>
          </a:p>
          <a:p>
            <a:endPar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 Identify patterns of high CO2 production and 3 changes that can reduce carbon footprint </a:t>
            </a:r>
          </a:p>
          <a:p>
            <a:endPar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 Test 3 changes and calculate the potential reduction in CO2.</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7" name="Picture 6" descr="A screenshot of a computer&#10;&#10;Description automatically generated">
            <a:extLst>
              <a:ext uri="{FF2B5EF4-FFF2-40B4-BE49-F238E27FC236}">
                <a16:creationId xmlns:a16="http://schemas.microsoft.com/office/drawing/2014/main" id="{C9CFBE35-F953-8ECF-2409-FB9A0E2CA8B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61108" y="1821131"/>
            <a:ext cx="3480158" cy="2240166"/>
          </a:xfrm>
          <a:prstGeom prst="rect">
            <a:avLst/>
          </a:prstGeom>
          <a:ln w="19050">
            <a:solidFill>
              <a:srgbClr val="6CB756"/>
            </a:solidFill>
          </a:ln>
        </p:spPr>
      </p:pic>
      <p:pic>
        <p:nvPicPr>
          <p:cNvPr id="3" name="Picture 2">
            <a:extLst>
              <a:ext uri="{FF2B5EF4-FFF2-40B4-BE49-F238E27FC236}">
                <a16:creationId xmlns:a16="http://schemas.microsoft.com/office/drawing/2014/main" id="{5161366C-A395-106B-59F4-726BB54BA4F9}"/>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157056" y="111133"/>
            <a:ext cx="679734" cy="715890"/>
          </a:xfrm>
          <a:prstGeom prst="rect">
            <a:avLst/>
          </a:prstGeom>
        </p:spPr>
      </p:pic>
      <p:pic>
        <p:nvPicPr>
          <p:cNvPr id="4" name="Picture 3">
            <a:extLst>
              <a:ext uri="{FF2B5EF4-FFF2-40B4-BE49-F238E27FC236}">
                <a16:creationId xmlns:a16="http://schemas.microsoft.com/office/drawing/2014/main" id="{7E83F359-BD2B-DCAA-80DD-EBCE5ADD00AA}"/>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A4E0A5AE-C556-9096-9F4D-944FBC94B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A7C1887C-EA20-7A7A-14FF-7D91298DB5F3}"/>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95485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B0B4D732-3228-965D-C9BA-74B3CD850DFE}"/>
              </a:ext>
            </a:extLst>
          </p:cNvPr>
          <p:cNvSpPr txBox="1"/>
          <p:nvPr/>
        </p:nvSpPr>
        <p:spPr>
          <a:xfrm>
            <a:off x="258103" y="1344818"/>
            <a:ext cx="389560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LESSON SIX:</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Further Research</a:t>
            </a:r>
          </a:p>
        </p:txBody>
      </p: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060486" y="1220735"/>
            <a:ext cx="679734" cy="715890"/>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6" name="TextBox 5">
            <a:extLst>
              <a:ext uri="{FF2B5EF4-FFF2-40B4-BE49-F238E27FC236}">
                <a16:creationId xmlns:a16="http://schemas.microsoft.com/office/drawing/2014/main" id="{57DCE2D7-60BD-EC14-5F02-339608B56DC0}"/>
              </a:ext>
            </a:extLst>
          </p:cNvPr>
          <p:cNvSpPr txBox="1"/>
          <p:nvPr/>
        </p:nvSpPr>
        <p:spPr>
          <a:xfrm>
            <a:off x="168220" y="3282666"/>
            <a:ext cx="4572000" cy="276999"/>
          </a:xfrm>
          <a:prstGeom prst="rect">
            <a:avLst/>
          </a:prstGeom>
          <a:noFill/>
        </p:spPr>
        <p:txBody>
          <a:bodyPr wrap="square">
            <a:spAutoFit/>
          </a:bodyPr>
          <a:lstStyle/>
          <a:p>
            <a:pPr eaLnBrk="1" hangingPunct="1">
              <a:lnSpc>
                <a:spcPct val="100000"/>
              </a:lnSpc>
              <a:spcBef>
                <a:spcPct val="0"/>
              </a:spcBef>
              <a:buFontTx/>
              <a:buNone/>
              <a:defRPr/>
            </a:pPr>
            <a:r>
              <a:rPr lang="en-US" altLang="en-US" sz="1200" b="1" dirty="0">
                <a:latin typeface="Ubuntu" panose="020B0504030602030204" pitchFamily="34" charset="0"/>
                <a:hlinkClick r:id="rId7">
                  <a:extLst>
                    <a:ext uri="{A12FA001-AC4F-418D-AE19-62706E023703}">
                      <ahyp:hlinkClr xmlns:ahyp="http://schemas.microsoft.com/office/drawing/2018/hyperlinkcolor" val="tx"/>
                    </a:ext>
                  </a:extLst>
                </a:hlinkClick>
              </a:rPr>
              <a:t>www.statwarscompetition.com/climatechallenge</a:t>
            </a:r>
            <a:endParaRPr lang="en-US" altLang="en-US" sz="1200" b="1" dirty="0">
              <a:latin typeface="Ubuntu" panose="020B0504030602030204" pitchFamily="34" charset="0"/>
            </a:endParaRPr>
          </a:p>
        </p:txBody>
      </p:sp>
      <p:pic>
        <p:nvPicPr>
          <p:cNvPr id="9" name="Picture 8">
            <a:extLst>
              <a:ext uri="{FF2B5EF4-FFF2-40B4-BE49-F238E27FC236}">
                <a16:creationId xmlns:a16="http://schemas.microsoft.com/office/drawing/2014/main" id="{68B011BD-30DF-4A29-C216-7F62C0FCF8C4}"/>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99957" y="3741428"/>
            <a:ext cx="1284872" cy="363525"/>
          </a:xfrm>
          <a:prstGeom prst="rect">
            <a:avLst/>
          </a:prstGeom>
        </p:spPr>
      </p:pic>
      <p:pic>
        <p:nvPicPr>
          <p:cNvPr id="11" name="Picture 10">
            <a:extLst>
              <a:ext uri="{FF2B5EF4-FFF2-40B4-BE49-F238E27FC236}">
                <a16:creationId xmlns:a16="http://schemas.microsoft.com/office/drawing/2014/main" id="{25F9583A-34DD-C790-9F12-DBCF1DC7462B}"/>
              </a:ext>
            </a:extLst>
          </p:cNvPr>
          <p:cNvPicPr>
            <a:picLocks noChangeAspect="1"/>
          </p:cNvPicPr>
          <p:nvPr/>
        </p:nvPicPr>
        <p:blipFill>
          <a:blip r:embed="rId9"/>
          <a:stretch>
            <a:fillRect/>
          </a:stretch>
        </p:blipFill>
        <p:spPr>
          <a:xfrm>
            <a:off x="37624" y="4104953"/>
            <a:ext cx="2199046" cy="685554"/>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9C7B9A87-45F8-1702-8956-6F2C53255AC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16566" y="3668825"/>
            <a:ext cx="1999015" cy="508731"/>
          </a:xfrm>
          <a:prstGeom prst="rect">
            <a:avLst/>
          </a:prstGeom>
        </p:spPr>
      </p:pic>
      <p:sp>
        <p:nvSpPr>
          <p:cNvPr id="13" name="TextBox 12">
            <a:extLst>
              <a:ext uri="{FF2B5EF4-FFF2-40B4-BE49-F238E27FC236}">
                <a16:creationId xmlns:a16="http://schemas.microsoft.com/office/drawing/2014/main" id="{23D3D329-DC2E-50EB-17E2-6B571EEC834E}"/>
              </a:ext>
            </a:extLst>
          </p:cNvPr>
          <p:cNvSpPr txBox="1"/>
          <p:nvPr/>
        </p:nvSpPr>
        <p:spPr>
          <a:xfrm>
            <a:off x="135319" y="4716033"/>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4234036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654FE-E026-1BFE-1753-EBF5B2A342EB}"/>
              </a:ext>
            </a:extLst>
          </p:cNvPr>
          <p:cNvSpPr txBox="1"/>
          <p:nvPr/>
        </p:nvSpPr>
        <p:spPr>
          <a:xfrm>
            <a:off x="292202" y="1249702"/>
            <a:ext cx="8126413" cy="1518814"/>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Carry out additional research to support your findings.  </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Decide on suitable data to support your project. </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Decide on the 3 areas you will personally change and create your Climate Change Manifesto. </a:t>
            </a:r>
          </a:p>
        </p:txBody>
      </p:sp>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LESSON OBJECTIONS</a:t>
            </a:r>
            <a:endParaRPr lang="en-US" sz="2000"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6924689-AA5F-C7C9-14DF-F3A0C85EB4F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5" name="Picture 4">
            <a:extLst>
              <a:ext uri="{FF2B5EF4-FFF2-40B4-BE49-F238E27FC236}">
                <a16:creationId xmlns:a16="http://schemas.microsoft.com/office/drawing/2014/main" id="{A3F3828B-C803-BDBA-42CA-992D1A35BAD4}"/>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DEC29785-D505-A413-44CA-6CD9858A156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FF5CB5A2-2569-3524-EF9B-75E00D4202D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D721FB-64FA-212F-92EF-E9F63BF1210E}"/>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RELIABILITY OF DATA</a:t>
            </a:r>
          </a:p>
        </p:txBody>
      </p:sp>
      <p:pic>
        <p:nvPicPr>
          <p:cNvPr id="2" name="Picture 1">
            <a:extLst>
              <a:ext uri="{FF2B5EF4-FFF2-40B4-BE49-F238E27FC236}">
                <a16:creationId xmlns:a16="http://schemas.microsoft.com/office/drawing/2014/main" id="{F4180613-E6CE-70D4-33BA-510DBFD2DD1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graphicFrame>
        <p:nvGraphicFramePr>
          <p:cNvPr id="3" name="Table 11">
            <a:extLst>
              <a:ext uri="{FF2B5EF4-FFF2-40B4-BE49-F238E27FC236}">
                <a16:creationId xmlns:a16="http://schemas.microsoft.com/office/drawing/2014/main" id="{7D1C5C0A-5229-8E08-D22C-D904467819CD}"/>
              </a:ext>
            </a:extLst>
          </p:cNvPr>
          <p:cNvGraphicFramePr>
            <a:graphicFrameLocks noGrp="1"/>
          </p:cNvGraphicFramePr>
          <p:nvPr>
            <p:ph idx="1"/>
            <p:extLst>
              <p:ext uri="{D42A27DB-BD31-4B8C-83A1-F6EECF244321}">
                <p14:modId xmlns:p14="http://schemas.microsoft.com/office/powerpoint/2010/main" val="2960572363"/>
              </p:ext>
            </p:extLst>
          </p:nvPr>
        </p:nvGraphicFramePr>
        <p:xfrm>
          <a:off x="286744" y="1108407"/>
          <a:ext cx="7886700" cy="2743200"/>
        </p:xfrm>
        <a:graphic>
          <a:graphicData uri="http://schemas.openxmlformats.org/drawingml/2006/table">
            <a:tbl>
              <a:tblPr firstRow="1" bandRow="1">
                <a:tableStyleId>{5C22544A-7EE6-4342-B048-85BDC9FD1C3A}</a:tableStyleId>
              </a:tblPr>
              <a:tblGrid>
                <a:gridCol w="1977916">
                  <a:extLst>
                    <a:ext uri="{9D8B030D-6E8A-4147-A177-3AD203B41FA5}">
                      <a16:colId xmlns:a16="http://schemas.microsoft.com/office/drawing/2014/main" val="72869865"/>
                    </a:ext>
                  </a:extLst>
                </a:gridCol>
                <a:gridCol w="5908784">
                  <a:extLst>
                    <a:ext uri="{9D8B030D-6E8A-4147-A177-3AD203B41FA5}">
                      <a16:colId xmlns:a16="http://schemas.microsoft.com/office/drawing/2014/main" val="2700687612"/>
                    </a:ext>
                  </a:extLst>
                </a:gridCol>
              </a:tblGrid>
              <a:tr h="370840">
                <a:tc>
                  <a:txBody>
                    <a:bodyPr/>
                    <a:lstStyle/>
                    <a:p>
                      <a:r>
                        <a:rPr lang="en-US" b="1" i="0" dirty="0">
                          <a:latin typeface="Ubuntu" panose="020B0504030602030204" pitchFamily="34" charset="0"/>
                        </a:rPr>
                        <a:t>Accuracy/validity</a:t>
                      </a:r>
                    </a:p>
                  </a:txBody>
                  <a:tcPr>
                    <a:lnR w="6350" cap="flat" cmpd="sng" algn="ctr">
                      <a:solidFill>
                        <a:srgbClr val="CCE4F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6CB756"/>
                    </a:solidFill>
                  </a:tcPr>
                </a:tc>
                <a:tc>
                  <a:txBody>
                    <a:bodyPr/>
                    <a:lstStyle/>
                    <a:p>
                      <a:r>
                        <a:rPr lang="en-US" sz="1300" b="0" i="0" dirty="0">
                          <a:ln>
                            <a:noFill/>
                          </a:ln>
                          <a:solidFill>
                            <a:schemeClr val="tx1"/>
                          </a:solidFill>
                          <a:latin typeface="Ubuntu" panose="020B0504030602030204" pitchFamily="34" charset="0"/>
                        </a:rPr>
                        <a:t>The Data measures what is is intended to measure and does so with a known level of uncertainty where the measurements are numerical in nature – </a:t>
                      </a:r>
                      <a:r>
                        <a:rPr lang="en-US" sz="1300" b="1" i="0" dirty="0">
                          <a:ln>
                            <a:noFill/>
                          </a:ln>
                          <a:solidFill>
                            <a:srgbClr val="2D91D6"/>
                          </a:solidFill>
                          <a:latin typeface="Ubuntu" panose="020B0504030602030204" pitchFamily="34" charset="0"/>
                        </a:rPr>
                        <a:t>Do numbers tell the whole story?</a:t>
                      </a:r>
                    </a:p>
                  </a:txBody>
                  <a:tcPr>
                    <a:lnL w="6350" cap="flat" cmpd="sng" algn="ctr">
                      <a:solidFill>
                        <a:srgbClr val="CCE4F1"/>
                      </a:solidFill>
                      <a:prstDash val="solid"/>
                      <a:round/>
                      <a:headEnd type="none" w="med" len="med"/>
                      <a:tailEnd type="none" w="med" len="med"/>
                    </a:lnL>
                    <a:lnR w="6350" cap="flat" cmpd="sng" algn="ctr">
                      <a:solidFill>
                        <a:srgbClr val="CCE4F1"/>
                      </a:solidFill>
                      <a:prstDash val="solid"/>
                      <a:round/>
                      <a:headEnd type="none" w="med" len="med"/>
                      <a:tailEnd type="none" w="med" len="med"/>
                    </a:lnR>
                    <a:lnT w="6350" cap="flat" cmpd="sng" algn="ctr">
                      <a:solidFill>
                        <a:srgbClr val="CCE4F1"/>
                      </a:solidFill>
                      <a:prstDash val="solid"/>
                      <a:round/>
                      <a:headEnd type="none" w="med" len="med"/>
                      <a:tailEnd type="none" w="med" len="med"/>
                    </a:lnT>
                    <a:lnB w="6350" cap="flat" cmpd="sng" algn="ctr">
                      <a:solidFill>
                        <a:srgbClr val="CCE4F1"/>
                      </a:solidFill>
                      <a:prstDash val="solid"/>
                      <a:round/>
                      <a:headEnd type="none" w="med" len="med"/>
                      <a:tailEnd type="none" w="med" len="med"/>
                    </a:lnB>
                    <a:solidFill>
                      <a:schemeClr val="bg1"/>
                    </a:solidFill>
                  </a:tcPr>
                </a:tc>
                <a:extLst>
                  <a:ext uri="{0D108BD9-81ED-4DB2-BD59-A6C34878D82A}">
                    <a16:rowId xmlns:a16="http://schemas.microsoft.com/office/drawing/2014/main" val="62979424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bg1"/>
                          </a:solidFill>
                          <a:latin typeface="Ubuntu" panose="020B0504030602030204" pitchFamily="34" charset="0"/>
                        </a:rPr>
                        <a:t>Timeliness</a:t>
                      </a:r>
                    </a:p>
                  </a:txBody>
                  <a:tcPr>
                    <a:lnR w="6350" cap="flat" cmpd="sng" algn="ctr">
                      <a:solidFill>
                        <a:srgbClr val="CCE4F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6CB756"/>
                    </a:solidFill>
                  </a:tcPr>
                </a:tc>
                <a:tc>
                  <a:txBody>
                    <a:bodyPr/>
                    <a:lstStyle/>
                    <a:p>
                      <a:r>
                        <a:rPr lang="en-US" sz="1300" b="0" i="0" cap="none" spc="0" dirty="0">
                          <a:ln>
                            <a:noFill/>
                          </a:ln>
                          <a:solidFill>
                            <a:schemeClr val="tx1"/>
                          </a:solidFill>
                          <a:effectLst/>
                          <a:latin typeface="Ubuntu" panose="020B0504030602030204" pitchFamily="34" charset="0"/>
                        </a:rPr>
                        <a:t>The data is measured and collected consistently (with the same instructions or question) over time, is it up to date? – </a:t>
                      </a:r>
                      <a:r>
                        <a:rPr lang="en-US" sz="1300" b="1" i="0" cap="none" spc="0" dirty="0">
                          <a:ln>
                            <a:noFill/>
                          </a:ln>
                          <a:solidFill>
                            <a:srgbClr val="2D91D6"/>
                          </a:solidFill>
                          <a:effectLst/>
                          <a:latin typeface="Ubuntu" panose="020B0504030602030204" pitchFamily="34" charset="0"/>
                        </a:rPr>
                        <a:t>Can we rely on data that is only based on a short period of time? E.g. Weather data</a:t>
                      </a:r>
                    </a:p>
                  </a:txBody>
                  <a:tcPr>
                    <a:lnL w="6350" cap="flat" cmpd="sng" algn="ctr">
                      <a:solidFill>
                        <a:srgbClr val="CCE4F1"/>
                      </a:solidFill>
                      <a:prstDash val="solid"/>
                      <a:round/>
                      <a:headEnd type="none" w="med" len="med"/>
                      <a:tailEnd type="none" w="med" len="med"/>
                    </a:lnL>
                    <a:lnR w="6350" cap="flat" cmpd="sng" algn="ctr">
                      <a:solidFill>
                        <a:srgbClr val="CCE4F1"/>
                      </a:solidFill>
                      <a:prstDash val="solid"/>
                      <a:round/>
                      <a:headEnd type="none" w="med" len="med"/>
                      <a:tailEnd type="none" w="med" len="med"/>
                    </a:lnR>
                    <a:lnT w="6350" cap="flat" cmpd="sng" algn="ctr">
                      <a:solidFill>
                        <a:srgbClr val="CCE4F1"/>
                      </a:solidFill>
                      <a:prstDash val="solid"/>
                      <a:round/>
                      <a:headEnd type="none" w="med" len="med"/>
                      <a:tailEnd type="none" w="med" len="med"/>
                    </a:lnT>
                    <a:lnB w="6350" cap="flat" cmpd="sng" algn="ctr">
                      <a:solidFill>
                        <a:srgbClr val="CCE4F1"/>
                      </a:solidFill>
                      <a:prstDash val="solid"/>
                      <a:round/>
                      <a:headEnd type="none" w="med" len="med"/>
                      <a:tailEnd type="none" w="med" len="med"/>
                    </a:lnB>
                    <a:solidFill>
                      <a:schemeClr val="bg1"/>
                    </a:solidFill>
                  </a:tcPr>
                </a:tc>
                <a:extLst>
                  <a:ext uri="{0D108BD9-81ED-4DB2-BD59-A6C34878D82A}">
                    <a16:rowId xmlns:a16="http://schemas.microsoft.com/office/drawing/2014/main" val="1883899601"/>
                  </a:ext>
                </a:extLst>
              </a:tr>
              <a:tr h="370840">
                <a:tc>
                  <a:txBody>
                    <a:bodyPr/>
                    <a:lstStyle/>
                    <a:p>
                      <a:r>
                        <a:rPr lang="en-US" b="1" i="0" dirty="0">
                          <a:solidFill>
                            <a:schemeClr val="bg1"/>
                          </a:solidFill>
                          <a:latin typeface="Ubuntu" panose="020B0504030602030204" pitchFamily="34" charset="0"/>
                        </a:rPr>
                        <a:t>Completeness</a:t>
                      </a:r>
                    </a:p>
                  </a:txBody>
                  <a:tcPr>
                    <a:lnR w="6350" cap="flat" cmpd="sng" algn="ctr">
                      <a:solidFill>
                        <a:srgbClr val="CCE4F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6CB756"/>
                    </a:solidFill>
                  </a:tcPr>
                </a:tc>
                <a:tc>
                  <a:txBody>
                    <a:bodyPr/>
                    <a:lstStyle/>
                    <a:p>
                      <a:r>
                        <a:rPr lang="en-US" sz="1300" b="0" i="0" cap="none" spc="0" dirty="0">
                          <a:ln>
                            <a:noFill/>
                          </a:ln>
                          <a:solidFill>
                            <a:schemeClr val="tx1"/>
                          </a:solidFill>
                          <a:effectLst/>
                          <a:latin typeface="Ubuntu" panose="020B0504030602030204" pitchFamily="34" charset="0"/>
                        </a:rPr>
                        <a:t>The data contains the maximum amount of information that could be available – </a:t>
                      </a:r>
                      <a:r>
                        <a:rPr lang="en-US" sz="1300" b="1" i="0" cap="none" spc="0" dirty="0">
                          <a:ln>
                            <a:noFill/>
                          </a:ln>
                          <a:solidFill>
                            <a:srgbClr val="2D91D6"/>
                          </a:solidFill>
                          <a:effectLst/>
                          <a:latin typeface="Ubuntu" panose="020B0504030602030204" pitchFamily="34" charset="0"/>
                        </a:rPr>
                        <a:t>Does the data contain all the information needed to know how much CO2 would be produced?</a:t>
                      </a:r>
                    </a:p>
                  </a:txBody>
                  <a:tcPr>
                    <a:lnL w="6350" cap="flat" cmpd="sng" algn="ctr">
                      <a:solidFill>
                        <a:srgbClr val="CCE4F1"/>
                      </a:solidFill>
                      <a:prstDash val="solid"/>
                      <a:round/>
                      <a:headEnd type="none" w="med" len="med"/>
                      <a:tailEnd type="none" w="med" len="med"/>
                    </a:lnL>
                    <a:lnR w="6350" cap="flat" cmpd="sng" algn="ctr">
                      <a:solidFill>
                        <a:srgbClr val="CCE4F1"/>
                      </a:solidFill>
                      <a:prstDash val="solid"/>
                      <a:round/>
                      <a:headEnd type="none" w="med" len="med"/>
                      <a:tailEnd type="none" w="med" len="med"/>
                    </a:lnR>
                    <a:lnT w="6350" cap="flat" cmpd="sng" algn="ctr">
                      <a:solidFill>
                        <a:srgbClr val="CCE4F1"/>
                      </a:solidFill>
                      <a:prstDash val="solid"/>
                      <a:round/>
                      <a:headEnd type="none" w="med" len="med"/>
                      <a:tailEnd type="none" w="med" len="med"/>
                    </a:lnT>
                    <a:lnB w="6350" cap="flat" cmpd="sng" algn="ctr">
                      <a:solidFill>
                        <a:srgbClr val="CCE4F1"/>
                      </a:solidFill>
                      <a:prstDash val="solid"/>
                      <a:round/>
                      <a:headEnd type="none" w="med" len="med"/>
                      <a:tailEnd type="none" w="med" len="med"/>
                    </a:lnB>
                    <a:solidFill>
                      <a:schemeClr val="bg1"/>
                    </a:solidFill>
                  </a:tcPr>
                </a:tc>
                <a:extLst>
                  <a:ext uri="{0D108BD9-81ED-4DB2-BD59-A6C34878D82A}">
                    <a16:rowId xmlns:a16="http://schemas.microsoft.com/office/drawing/2014/main" val="1506196351"/>
                  </a:ext>
                </a:extLst>
              </a:tr>
              <a:tr h="370840">
                <a:tc>
                  <a:txBody>
                    <a:bodyPr/>
                    <a:lstStyle/>
                    <a:p>
                      <a:r>
                        <a:rPr lang="en-US" b="1" i="0" dirty="0">
                          <a:solidFill>
                            <a:schemeClr val="bg1"/>
                          </a:solidFill>
                          <a:latin typeface="Ubuntu" panose="020B0504030602030204" pitchFamily="34" charset="0"/>
                        </a:rPr>
                        <a:t>Integrity</a:t>
                      </a:r>
                    </a:p>
                  </a:txBody>
                  <a:tcPr>
                    <a:lnR w="6350" cap="flat" cmpd="sng" algn="ctr">
                      <a:solidFill>
                        <a:srgbClr val="CCE4F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rgbClr val="6CB756"/>
                    </a:solidFill>
                  </a:tcPr>
                </a:tc>
                <a:tc>
                  <a:txBody>
                    <a:bodyPr/>
                    <a:lstStyle/>
                    <a:p>
                      <a:r>
                        <a:rPr lang="en-US" sz="1300" b="0" i="0" cap="none" spc="0" dirty="0">
                          <a:ln>
                            <a:noFill/>
                          </a:ln>
                          <a:solidFill>
                            <a:schemeClr val="tx1"/>
                          </a:solidFill>
                          <a:effectLst/>
                          <a:latin typeface="Ubuntu" panose="020B0504030602030204" pitchFamily="34" charset="0"/>
                        </a:rPr>
                        <a:t>The data does not contain bias or has been manipulated in any way – </a:t>
                      </a:r>
                      <a:r>
                        <a:rPr lang="en-US" sz="1300" b="1" i="0" cap="none" spc="0" dirty="0">
                          <a:ln>
                            <a:noFill/>
                          </a:ln>
                          <a:solidFill>
                            <a:srgbClr val="2D91D6"/>
                          </a:solidFill>
                          <a:effectLst/>
                          <a:latin typeface="Ubuntu" panose="020B0504030602030204" pitchFamily="34" charset="0"/>
                        </a:rPr>
                        <a:t>Using dataset provided this should not be an issue, but what if you  search for data on the World Wide Web?</a:t>
                      </a:r>
                    </a:p>
                  </a:txBody>
                  <a:tcPr>
                    <a:lnL w="6350" cap="flat" cmpd="sng" algn="ctr">
                      <a:solidFill>
                        <a:srgbClr val="CCE4F1"/>
                      </a:solidFill>
                      <a:prstDash val="solid"/>
                      <a:round/>
                      <a:headEnd type="none" w="med" len="med"/>
                      <a:tailEnd type="none" w="med" len="med"/>
                    </a:lnL>
                    <a:lnR w="6350" cap="flat" cmpd="sng" algn="ctr">
                      <a:solidFill>
                        <a:srgbClr val="CCE4F1"/>
                      </a:solidFill>
                      <a:prstDash val="solid"/>
                      <a:round/>
                      <a:headEnd type="none" w="med" len="med"/>
                      <a:tailEnd type="none" w="med" len="med"/>
                    </a:lnR>
                    <a:lnT w="6350" cap="flat" cmpd="sng" algn="ctr">
                      <a:solidFill>
                        <a:srgbClr val="CCE4F1"/>
                      </a:solidFill>
                      <a:prstDash val="solid"/>
                      <a:round/>
                      <a:headEnd type="none" w="med" len="med"/>
                      <a:tailEnd type="none" w="med" len="med"/>
                    </a:lnT>
                    <a:lnB w="6350" cap="flat" cmpd="sng" algn="ctr">
                      <a:solidFill>
                        <a:srgbClr val="CCE4F1"/>
                      </a:solidFill>
                      <a:prstDash val="solid"/>
                      <a:round/>
                      <a:headEnd type="none" w="med" len="med"/>
                      <a:tailEnd type="none" w="med" len="med"/>
                    </a:lnB>
                    <a:solidFill>
                      <a:schemeClr val="bg1"/>
                    </a:solidFill>
                  </a:tcPr>
                </a:tc>
                <a:extLst>
                  <a:ext uri="{0D108BD9-81ED-4DB2-BD59-A6C34878D82A}">
                    <a16:rowId xmlns:a16="http://schemas.microsoft.com/office/drawing/2014/main" val="2702750469"/>
                  </a:ext>
                </a:extLst>
              </a:tr>
            </a:tbl>
          </a:graphicData>
        </a:graphic>
      </p:graphicFrame>
      <p:pic>
        <p:nvPicPr>
          <p:cNvPr id="5" name="Picture 4">
            <a:extLst>
              <a:ext uri="{FF2B5EF4-FFF2-40B4-BE49-F238E27FC236}">
                <a16:creationId xmlns:a16="http://schemas.microsoft.com/office/drawing/2014/main" id="{0B65C223-BC88-74BC-69F2-209D1ACBF6C0}"/>
              </a:ext>
            </a:extLst>
          </p:cNvPr>
          <p:cNvPicPr>
            <a:picLocks noChangeAspect="1"/>
          </p:cNvPicPr>
          <p:nvPr/>
        </p:nvPicPr>
        <p:blipFill>
          <a:blip r:embed="rId4"/>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A21BE9A1-D5C4-8B5C-B03D-6C3AF2FBDA0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88F621F0-587E-3A6B-C313-279CF2EB64B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754995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E656213F-F5F3-250B-38C7-0550645645DC}"/>
              </a:ext>
            </a:extLst>
          </p:cNvPr>
          <p:cNvSpPr txBox="1"/>
          <p:nvPr/>
        </p:nvSpPr>
        <p:spPr>
          <a:xfrm>
            <a:off x="2696841"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ANALYSING YOUR DATA</a:t>
            </a:r>
          </a:p>
        </p:txBody>
      </p:sp>
      <p:sp>
        <p:nvSpPr>
          <p:cNvPr id="3" name="TextBox 2">
            <a:extLst>
              <a:ext uri="{FF2B5EF4-FFF2-40B4-BE49-F238E27FC236}">
                <a16:creationId xmlns:a16="http://schemas.microsoft.com/office/drawing/2014/main" id="{653BA86C-8206-0566-54D7-87F9286272FA}"/>
              </a:ext>
            </a:extLst>
          </p:cNvPr>
          <p:cNvSpPr txBox="1"/>
          <p:nvPr/>
        </p:nvSpPr>
        <p:spPr>
          <a:xfrm>
            <a:off x="292056" y="1041329"/>
            <a:ext cx="8716772" cy="3185487"/>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err="1">
                <a:solidFill>
                  <a:srgbClr val="6CB756"/>
                </a:solidFill>
                <a:latin typeface="Ubuntu" panose="020B0504030602030204" pitchFamily="34" charset="0"/>
              </a:rPr>
              <a:t>Analyse</a:t>
            </a:r>
            <a:r>
              <a:rPr lang="en-US" sz="1500" b="1" dirty="0">
                <a:solidFill>
                  <a:srgbClr val="6CB756"/>
                </a:solidFill>
                <a:latin typeface="Ubuntu" panose="020B0504030602030204" pitchFamily="34" charset="0"/>
              </a:rPr>
              <a:t> your data in your teams. What patterns emerge? Some key questions to consider could be:</a:t>
            </a:r>
          </a:p>
          <a:p>
            <a:pPr eaLnBrk="1" fontAlgn="auto" hangingPunct="1">
              <a:spcBef>
                <a:spcPts val="0"/>
              </a:spcBef>
              <a:spcAft>
                <a:spcPts val="0"/>
              </a:spcAft>
              <a:buSzPct val="200000"/>
              <a:defRPr/>
            </a:pPr>
            <a:endParaRPr lang="en-US" sz="1200" b="1" dirty="0">
              <a:solidFill>
                <a:srgbClr val="6CB756"/>
              </a:solidFill>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Which device/appliances are being used most often in our groups? How much carbon are they creating? </a:t>
            </a: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Which devices/appliances create the most carbon? Is there a way of lowering their usage so we lower the carbon output? </a:t>
            </a: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Which foods create most carbon? Why do we think this is the case? Is it the way they are farmed or processed or both?  </a:t>
            </a: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How often do we use non-essential appliances? Are there alternatives? </a:t>
            </a: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Is recycling frequent enough? Do products we buy contain recyclable packaging? </a:t>
            </a: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What are best ways to use less water in the day? Are we wasting water unnecessarily? </a:t>
            </a:r>
          </a:p>
          <a:p>
            <a:pPr marL="342900" indent="-342900" eaLnBrk="1" fontAlgn="auto" hangingPunct="1">
              <a:lnSpc>
                <a:spcPct val="150000"/>
              </a:lnSpc>
              <a:spcBef>
                <a:spcPts val="0"/>
              </a:spcBef>
              <a:spcAft>
                <a:spcPts val="0"/>
              </a:spcAft>
              <a:buSzPct val="200000"/>
              <a:buBlip>
                <a:blip r:embed="rId3"/>
              </a:buBlip>
              <a:defRPr/>
            </a:pPr>
            <a:r>
              <a:rPr lang="en-US" sz="1200" dirty="0">
                <a:solidFill>
                  <a:schemeClr val="bg2">
                    <a:lumMod val="25000"/>
                  </a:schemeClr>
                </a:solidFill>
                <a:latin typeface="Ubuntu" panose="020B0504030602030204" pitchFamily="34" charset="0"/>
              </a:rPr>
              <a:t>How are we travelling to and from places? Are we using a car when we could walk or cycle? </a:t>
            </a:r>
            <a:endParaRPr lang="en-US" sz="1400" dirty="0">
              <a:solidFill>
                <a:schemeClr val="bg2">
                  <a:lumMod val="25000"/>
                </a:schemeClr>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5" name="Picture 4">
            <a:extLst>
              <a:ext uri="{FF2B5EF4-FFF2-40B4-BE49-F238E27FC236}">
                <a16:creationId xmlns:a16="http://schemas.microsoft.com/office/drawing/2014/main" id="{E5ED8C10-A315-4FA8-F88E-78DD3A9B937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2" name="Picture 1">
            <a:extLst>
              <a:ext uri="{FF2B5EF4-FFF2-40B4-BE49-F238E27FC236}">
                <a16:creationId xmlns:a16="http://schemas.microsoft.com/office/drawing/2014/main" id="{BAB3C4C1-C9AE-032F-8150-3FE3F4154B19}"/>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9D79D4CE-50DE-BC98-16F8-802B7DEB3D0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D1581155-F68B-F220-6A56-3116932C427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64050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05F3EE-D3E9-AAB0-B1ED-2BF2E0D0CFAF}"/>
              </a:ext>
            </a:extLst>
          </p:cNvPr>
          <p:cNvSpPr txBox="1"/>
          <p:nvPr/>
        </p:nvSpPr>
        <p:spPr>
          <a:xfrm>
            <a:off x="226235" y="1084866"/>
            <a:ext cx="5407310" cy="2169825"/>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To help you further understand how your carbon footprint might affect climate change, research how some of the decisions we make can impact on marine life, wildlife, plants, farming, biodiversity, weather patterns etc.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Remember to store any information and sources you used correctly using the sources table provided.</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sp>
        <p:nvSpPr>
          <p:cNvPr id="2" name="TextBox 1">
            <a:extLst>
              <a:ext uri="{FF2B5EF4-FFF2-40B4-BE49-F238E27FC236}">
                <a16:creationId xmlns:a16="http://schemas.microsoft.com/office/drawing/2014/main" id="{6ADF1AAE-778C-9617-2FA5-9E12779530ED}"/>
              </a:ext>
            </a:extLst>
          </p:cNvPr>
          <p:cNvSpPr txBox="1"/>
          <p:nvPr/>
        </p:nvSpPr>
        <p:spPr>
          <a:xfrm>
            <a:off x="2672987" y="137430"/>
            <a:ext cx="5497400" cy="646331"/>
          </a:xfrm>
          <a:prstGeom prst="rect">
            <a:avLst/>
          </a:prstGeom>
          <a:noFill/>
        </p:spPr>
        <p:txBody>
          <a:bodyPr wrap="square" rtlCol="0">
            <a:spAutoFit/>
          </a:bodyPr>
          <a:lstStyle/>
          <a:p>
            <a:r>
              <a:rPr lang="en-GB" b="1" dirty="0">
                <a:solidFill>
                  <a:schemeClr val="bg1"/>
                </a:solidFill>
                <a:latin typeface="Ubuntu" panose="020B0504030602030204" pitchFamily="34" charset="0"/>
                <a:ea typeface="Ubuntu" panose="020B0504030602030204" pitchFamily="34" charset="0"/>
                <a:cs typeface="Ubuntu" panose="020B0504030602030204" pitchFamily="34" charset="0"/>
              </a:rPr>
              <a:t>THE EFFECTS OF YOUR CARBON FOOTPRINT ON WILDLIFE AND THE ENVIRONMENT</a:t>
            </a:r>
          </a:p>
        </p:txBody>
      </p:sp>
      <p:pic>
        <p:nvPicPr>
          <p:cNvPr id="4" name="Picture 3">
            <a:extLst>
              <a:ext uri="{FF2B5EF4-FFF2-40B4-BE49-F238E27FC236}">
                <a16:creationId xmlns:a16="http://schemas.microsoft.com/office/drawing/2014/main" id="{C91BCDF0-D022-9598-11E6-D2521C816C9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6" name="Picture 5" descr="A picture containing vector graphics&#10;&#10;Description automatically generated">
            <a:extLst>
              <a:ext uri="{FF2B5EF4-FFF2-40B4-BE49-F238E27FC236}">
                <a16:creationId xmlns:a16="http://schemas.microsoft.com/office/drawing/2014/main" id="{583CA73D-A0BD-E5EE-F698-FD70C773A6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77641" y="1237510"/>
            <a:ext cx="3214927" cy="2965974"/>
          </a:xfrm>
          <a:prstGeom prst="rect">
            <a:avLst/>
          </a:prstGeom>
        </p:spPr>
      </p:pic>
      <p:pic>
        <p:nvPicPr>
          <p:cNvPr id="3" name="Picture 2">
            <a:extLst>
              <a:ext uri="{FF2B5EF4-FFF2-40B4-BE49-F238E27FC236}">
                <a16:creationId xmlns:a16="http://schemas.microsoft.com/office/drawing/2014/main" id="{3671E40B-0F3D-87BF-74EF-72ED2E6953E0}"/>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7EFB227B-0EEC-1B7F-D4FF-B7B460E95C5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8" name="TextBox 7">
            <a:extLst>
              <a:ext uri="{FF2B5EF4-FFF2-40B4-BE49-F238E27FC236}">
                <a16:creationId xmlns:a16="http://schemas.microsoft.com/office/drawing/2014/main" id="{FC7C59A6-9EF1-303A-DDE5-F57B029E577B}"/>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9356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9C7A59-CB65-781E-EA4E-3A240B608F09}"/>
              </a:ext>
            </a:extLst>
          </p:cNvPr>
          <p:cNvSpPr txBox="1"/>
          <p:nvPr/>
        </p:nvSpPr>
        <p:spPr>
          <a:xfrm>
            <a:off x="292056" y="1163531"/>
            <a:ext cx="8120424" cy="3347070"/>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Now that you have </a:t>
            </a:r>
            <a:r>
              <a:rPr lang="en-US" sz="1500" b="1" dirty="0" err="1">
                <a:solidFill>
                  <a:srgbClr val="6CB756"/>
                </a:solidFill>
                <a:latin typeface="Ubuntu" panose="020B0504030602030204" pitchFamily="34" charset="0"/>
              </a:rPr>
              <a:t>analysed</a:t>
            </a:r>
            <a:r>
              <a:rPr lang="en-US" sz="1500" b="1" dirty="0">
                <a:solidFill>
                  <a:srgbClr val="6CB756"/>
                </a:solidFill>
                <a:latin typeface="Ubuntu" panose="020B0504030602030204" pitchFamily="34" charset="0"/>
              </a:rPr>
              <a:t> your group’s data, carry out some online research and see if you can find out why these </a:t>
            </a:r>
            <a:r>
              <a:rPr lang="en-US" sz="1500" b="1" dirty="0" err="1">
                <a:solidFill>
                  <a:srgbClr val="6CB756"/>
                </a:solidFill>
                <a:latin typeface="Ubuntu" panose="020B0504030602030204" pitchFamily="34" charset="0"/>
              </a:rPr>
              <a:t>behaviours</a:t>
            </a:r>
            <a:r>
              <a:rPr lang="en-US" sz="1500" b="1" dirty="0">
                <a:solidFill>
                  <a:srgbClr val="6CB756"/>
                </a:solidFill>
                <a:latin typeface="Ubuntu" panose="020B0504030602030204" pitchFamily="34" charset="0"/>
              </a:rPr>
              <a:t> contribute to your carbon footprint. For example:</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Can you find out where your energy supply comes from (from fossil fuels or renewable energy)? </a:t>
            </a: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Why certain appliances use more electricity than others.</a:t>
            </a: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Differences between light bulb types/ age of appliances.</a:t>
            </a: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Why certain items are recyclable and why others are not.</a:t>
            </a: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Why certain foods have high carbon emissions, whilst others are lower. </a:t>
            </a: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Where the food you eat comes from – how many air miles does it travel to get to your plate?</a:t>
            </a:r>
          </a:p>
          <a:p>
            <a:pPr marL="342900" indent="-342900" eaLnBrk="1" fontAlgn="auto" hangingPunct="1">
              <a:lnSpc>
                <a:spcPct val="150000"/>
              </a:lnSpc>
              <a:spcBef>
                <a:spcPts val="0"/>
              </a:spcBef>
              <a:spcAft>
                <a:spcPts val="0"/>
              </a:spcAft>
              <a:buSzPct val="200000"/>
              <a:buBlip>
                <a:blip r:embed="rId3"/>
              </a:buBlip>
              <a:defRPr/>
            </a:pPr>
            <a:r>
              <a:rPr lang="en-US" sz="1300" dirty="0">
                <a:solidFill>
                  <a:schemeClr val="bg2">
                    <a:lumMod val="25000"/>
                  </a:schemeClr>
                </a:solidFill>
                <a:latin typeface="Ubuntu" panose="020B0504030602030204" pitchFamily="34" charset="0"/>
              </a:rPr>
              <a:t>Anything else you can think of that relates directly to your own data. </a:t>
            </a: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sp>
        <p:nvSpPr>
          <p:cNvPr id="2" name="TextBox 1">
            <a:extLst>
              <a:ext uri="{FF2B5EF4-FFF2-40B4-BE49-F238E27FC236}">
                <a16:creationId xmlns:a16="http://schemas.microsoft.com/office/drawing/2014/main" id="{728114A6-6424-F0EA-F71B-62DBF08F1AC1}"/>
              </a:ext>
            </a:extLst>
          </p:cNvPr>
          <p:cNvSpPr txBox="1"/>
          <p:nvPr/>
        </p:nvSpPr>
        <p:spPr>
          <a:xfrm>
            <a:off x="2696841"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CARRYING OUT ONLINE RESEARCH</a:t>
            </a:r>
          </a:p>
        </p:txBody>
      </p:sp>
      <p:pic>
        <p:nvPicPr>
          <p:cNvPr id="5" name="Picture 4">
            <a:extLst>
              <a:ext uri="{FF2B5EF4-FFF2-40B4-BE49-F238E27FC236}">
                <a16:creationId xmlns:a16="http://schemas.microsoft.com/office/drawing/2014/main" id="{E01BC960-CDE1-E18B-C397-C9B8392A124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4" name="Picture 3">
            <a:extLst>
              <a:ext uri="{FF2B5EF4-FFF2-40B4-BE49-F238E27FC236}">
                <a16:creationId xmlns:a16="http://schemas.microsoft.com/office/drawing/2014/main" id="{56DA95A3-8A89-661C-A776-208F223D701C}"/>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AED6C4EC-B2D0-BF27-91DE-C40DADAC73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35841C9A-53E5-B8C4-40C1-913A675842CD}"/>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6491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0E726A-5BBA-B8E5-54B0-1E85842FE8C0}"/>
              </a:ext>
            </a:extLst>
          </p:cNvPr>
          <p:cNvSpPr txBox="1"/>
          <p:nvPr/>
        </p:nvSpPr>
        <p:spPr>
          <a:xfrm>
            <a:off x="2696841"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WHAT WILL YOU DO?</a:t>
            </a:r>
          </a:p>
        </p:txBody>
      </p:sp>
      <p:pic>
        <p:nvPicPr>
          <p:cNvPr id="4" name="Picture 3">
            <a:extLst>
              <a:ext uri="{FF2B5EF4-FFF2-40B4-BE49-F238E27FC236}">
                <a16:creationId xmlns:a16="http://schemas.microsoft.com/office/drawing/2014/main" id="{5E9BEA75-A669-9201-3252-05415C084D9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5" name="Online Media 5" title="Pledge For Your Planet | #ShowTheLove with The Climate Coalition">
            <a:hlinkClick r:id="" action="ppaction://media"/>
            <a:extLst>
              <a:ext uri="{FF2B5EF4-FFF2-40B4-BE49-F238E27FC236}">
                <a16:creationId xmlns:a16="http://schemas.microsoft.com/office/drawing/2014/main" id="{CB7375B6-B9C2-CED0-FA76-C6392E074C96}"/>
              </a:ext>
            </a:extLst>
          </p:cNvPr>
          <p:cNvPicPr>
            <a:picLocks noGrp="1" noRot="1" noChangeAspect="1"/>
          </p:cNvPicPr>
          <p:nvPr>
            <p:ph idx="1"/>
            <a:videoFile r:link="rId1"/>
          </p:nvPr>
        </p:nvPicPr>
        <p:blipFill>
          <a:blip r:embed="rId5"/>
          <a:stretch>
            <a:fillRect/>
          </a:stretch>
        </p:blipFill>
        <p:spPr>
          <a:xfrm>
            <a:off x="1932283" y="1062601"/>
            <a:ext cx="5342348" cy="3018446"/>
          </a:xfrm>
          <a:prstGeom prst="rect">
            <a:avLst/>
          </a:prstGeom>
        </p:spPr>
      </p:pic>
      <p:pic>
        <p:nvPicPr>
          <p:cNvPr id="3" name="Picture 2">
            <a:extLst>
              <a:ext uri="{FF2B5EF4-FFF2-40B4-BE49-F238E27FC236}">
                <a16:creationId xmlns:a16="http://schemas.microsoft.com/office/drawing/2014/main" id="{495EBABF-CDF7-1D48-801F-5E5662595750}"/>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2085519C-5991-FF0F-F641-2E3890BA135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46B2F529-3C45-A54A-0C63-E3E5D3E490C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0937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8f118ce-cf87-4f20-821b-40030aa878cd" xsi:nil="true"/>
    <lcf76f155ced4ddcb4097134ff3c332f xmlns="7a0e0852-98f0-44cf-868b-e76dd3d96154">
      <Terms xmlns="http://schemas.microsoft.com/office/infopath/2007/PartnerControls"/>
    </lcf76f155ced4ddcb4097134ff3c332f>
    <SharedWithUsers xmlns="68f118ce-cf87-4f20-821b-40030aa878cd">
      <UserInfo>
        <DisplayName/>
        <AccountId xsi:nil="true"/>
        <AccountType/>
      </UserInfo>
    </SharedWithUsers>
    <MediaLengthInSeconds xmlns="7a0e0852-98f0-44cf-868b-e76dd3d96154" xsi:nil="true"/>
    <maybe xmlns="7a0e0852-98f0-44cf-868b-e76dd3d96154">
      <Url xsi:nil="true"/>
      <Description xsi:nil="true"/>
    </maybe>
    <Photos xmlns="7a0e0852-98f0-44cf-868b-e76dd3d96154" xsi:nil="true"/>
    <Preview xmlns="7a0e0852-98f0-44cf-868b-e76dd3d96154" xsi:nil="true"/>
    <Thumbnail xmlns="7a0e0852-98f0-44cf-868b-e76dd3d9615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3A66B7A-C503-477D-9D49-F2A9FCE11CFD}">
  <ds:schemaRefs>
    <ds:schemaRef ds:uri="http://schemas.microsoft.com/office/2006/documentManagement/types"/>
    <ds:schemaRef ds:uri="68f118ce-cf87-4f20-821b-40030aa878cd"/>
    <ds:schemaRef ds:uri="7a0e0852-98f0-44cf-868b-e76dd3d96154"/>
    <ds:schemaRef ds:uri="http://schemas.microsoft.com/office/2006/metadata/properties"/>
    <ds:schemaRef ds:uri="http://schemas.microsoft.com/office/infopath/2007/PartnerControls"/>
    <ds:schemaRef ds:uri="http://www.w3.org/XML/1998/namespace"/>
    <ds:schemaRef ds:uri="http://purl.org/dc/elements/1.1/"/>
    <ds:schemaRef ds:uri="http://schemas.openxmlformats.org/package/2006/metadata/core-properties"/>
    <ds:schemaRef ds:uri="http://purl.org/dc/dcmitype/"/>
    <ds:schemaRef ds:uri="http://purl.org/dc/terms/"/>
    <ds:schemaRef ds:uri="bb5d00c6-494b-4fcb-9372-4e484d85acca"/>
    <ds:schemaRef ds:uri="323326a6-dc59-45ed-a5ec-ba93925d7780"/>
  </ds:schemaRefs>
</ds:datastoreItem>
</file>

<file path=customXml/itemProps2.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3.xml><?xml version="1.0" encoding="utf-8"?>
<ds:datastoreItem xmlns:ds="http://schemas.openxmlformats.org/officeDocument/2006/customXml" ds:itemID="{27A51E57-08A3-4208-A498-26A0019BFDA9}"/>
</file>

<file path=docProps/app.xml><?xml version="1.0" encoding="utf-8"?>
<Properties xmlns="http://schemas.openxmlformats.org/officeDocument/2006/extended-properties" xmlns:vt="http://schemas.openxmlformats.org/officeDocument/2006/docPropsVTypes">
  <Template>Office 2013 - 2022 Theme</Template>
  <TotalTime>0</TotalTime>
  <Words>1029</Words>
  <Application>Microsoft Office PowerPoint</Application>
  <PresentationFormat>On-screen Show (16:9)</PresentationFormat>
  <Paragraphs>97</Paragraphs>
  <Slides>12</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Ubuntu</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Emily Nicholls</cp:lastModifiedBy>
  <cp:revision>21</cp:revision>
  <dcterms:created xsi:type="dcterms:W3CDTF">2022-03-06T13:21:37Z</dcterms:created>
  <dcterms:modified xsi:type="dcterms:W3CDTF">2025-02-13T11:38:43Z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5887700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aybe">
    <vt:lpwstr>, </vt:lpwstr>
  </property>
  <property fmtid="{D5CDD505-2E9C-101B-9397-08002B2CF9AE}" pid="12" name="_ExtendedDescription">
    <vt:lpwstr/>
  </property>
  <property fmtid="{D5CDD505-2E9C-101B-9397-08002B2CF9AE}" pid="13" name="TriggerFlowInfo">
    <vt:lpwstr/>
  </property>
</Properties>
</file>